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6" r:id="rId2"/>
    <p:sldId id="387" r:id="rId3"/>
    <p:sldId id="346" r:id="rId4"/>
    <p:sldId id="344" r:id="rId5"/>
    <p:sldId id="356" r:id="rId6"/>
    <p:sldId id="357" r:id="rId7"/>
    <p:sldId id="262" r:id="rId8"/>
    <p:sldId id="388" r:id="rId9"/>
    <p:sldId id="359" r:id="rId10"/>
    <p:sldId id="360" r:id="rId11"/>
    <p:sldId id="362" r:id="rId12"/>
    <p:sldId id="389" r:id="rId13"/>
    <p:sldId id="363" r:id="rId14"/>
    <p:sldId id="364" r:id="rId15"/>
    <p:sldId id="365" r:id="rId16"/>
    <p:sldId id="353" r:id="rId17"/>
    <p:sldId id="354" r:id="rId18"/>
    <p:sldId id="355" r:id="rId19"/>
    <p:sldId id="350" r:id="rId20"/>
    <p:sldId id="351" r:id="rId21"/>
    <p:sldId id="352" r:id="rId22"/>
    <p:sldId id="335" r:id="rId23"/>
    <p:sldId id="345" r:id="rId24"/>
    <p:sldId id="361" r:id="rId25"/>
    <p:sldId id="384" r:id="rId26"/>
    <p:sldId id="385" r:id="rId27"/>
    <p:sldId id="386" r:id="rId28"/>
    <p:sldId id="347" r:id="rId29"/>
    <p:sldId id="348" r:id="rId30"/>
    <p:sldId id="349" r:id="rId31"/>
    <p:sldId id="366" r:id="rId32"/>
    <p:sldId id="367" r:id="rId33"/>
    <p:sldId id="368" r:id="rId34"/>
    <p:sldId id="369" r:id="rId35"/>
    <p:sldId id="370" r:id="rId36"/>
    <p:sldId id="371" r:id="rId37"/>
    <p:sldId id="372" r:id="rId38"/>
    <p:sldId id="373" r:id="rId39"/>
    <p:sldId id="374" r:id="rId40"/>
    <p:sldId id="375" r:id="rId41"/>
    <p:sldId id="376" r:id="rId42"/>
    <p:sldId id="377" r:id="rId43"/>
    <p:sldId id="378" r:id="rId44"/>
    <p:sldId id="379" r:id="rId45"/>
    <p:sldId id="380" r:id="rId46"/>
    <p:sldId id="381" r:id="rId47"/>
    <p:sldId id="382" r:id="rId48"/>
    <p:sldId id="383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9" autoAdjust="0"/>
    <p:restoredTop sz="86620"/>
  </p:normalViewPr>
  <p:slideViewPr>
    <p:cSldViewPr snapToGrid="0">
      <p:cViewPr varScale="1">
        <p:scale>
          <a:sx n="95" d="100"/>
          <a:sy n="95" d="100"/>
        </p:scale>
        <p:origin x="540" y="96"/>
      </p:cViewPr>
      <p:guideLst/>
    </p:cSldViewPr>
  </p:slideViewPr>
  <p:outlineViewPr>
    <p:cViewPr>
      <p:scale>
        <a:sx n="33" d="100"/>
        <a:sy n="33" d="100"/>
      </p:scale>
      <p:origin x="0" y="-480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11923-BC8D-4707-BA4A-7E8167D27284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459E7-FD74-4979-8263-802E9764E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322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00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31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095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9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16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9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427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98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838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25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052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959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92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14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88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928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4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22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459E7-FD74-4979-8263-802E9764EE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20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0D1AA-FAD9-537C-196A-2E635017B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9906F7-37EF-1BFF-4050-D3F72E9D4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8F6F02-EDD0-EDBE-7877-32ECD6A1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61B83-1356-40B4-86DD-28CF16B4C934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EC6065-B9C2-1752-0F76-3EDEAA80A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88A4CB-C009-A8EA-5943-A940082A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4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A53318-A5D5-B6B6-7CE4-5B5F928DD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3D3A5F-C34F-ED50-C1D4-91CF52B79B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35472C-D32C-8192-129F-58B320283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D517-988E-483C-8483-5923AC2C54A1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B8085A-6356-AE61-422A-8CE5E67C6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7F4570-9896-7762-B416-9575529AB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93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E4BD652-8A15-1842-5AFC-496E62C6E7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F3F250-F12D-E66A-31A6-064FA736EF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BB4FB8-FAAB-5B1A-F3F0-298396AFE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4B56-80CD-444D-BD01-9BFC7ECC07CB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345845-2189-C544-318C-6BEFD6B29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093CC1-A8EC-1525-1C19-D2660D1C2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07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4D9C28-9BF9-6795-7CF3-5ABA9EDC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0F10E-3D40-CB7B-5BAB-D17C2B3CA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0DE269-A38B-31F2-D229-77C9D0959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B8337-F82E-49EC-A333-7F76032B939D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5C3037-631D-9121-0C3D-48EB0B24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3C79D1-3602-E280-C149-45A94B1DF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30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E2D64-037C-4C31-2B7F-2DDA1ED45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153959-6A85-9B75-B627-3F6FB3A49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703D6E-496B-5622-4E00-4CE1F146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B39F0-30F2-4C0E-8CFA-6244B4796527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46B373-C7DD-EFCC-6FC3-54DCBF24B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8C7ACF-EC17-0CE7-C8ED-C62F3F7C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88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265AD-F80A-48EB-3F27-883ACD33B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338808-13EE-D1D4-BCB2-B3783D685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826841-9641-6CC6-D38A-E78BE694D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22426F-5035-2A2A-5CB1-ABBF36233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1F6B1-7F1E-4B86-A9BC-92EC22DE2FEE}" type="datetime1">
              <a:rPr lang="en-US" smtClean="0"/>
              <a:t>6/26/2024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191F0E-9497-98CB-3607-89E46B566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701630-C988-E4BF-EC44-2A869341B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8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39D304-760E-1AB6-FCD3-DB40EC09B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B7B040-ADC1-9A67-B343-1038D8B47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049A70-9940-B35B-73AF-FADFCE196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B03D70-977B-502D-51BB-39BEF8DBC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24D97A-E096-F12C-9888-51D4F5429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E0170E-F79B-1068-E4AC-9769013D9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D6FB-4C21-4656-9824-075C79A4E8A8}" type="datetime1">
              <a:rPr lang="en-US" smtClean="0"/>
              <a:t>6/26/2024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967C8E-4687-A8E6-F15C-DFDE86FF6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4A7E2E-78D2-9C6C-8A80-448AA571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24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C2CDB8-89D8-005E-6833-76F47EFA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1AC1021-0A16-EB22-8A6A-589698A8A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6E9B-FF4D-4122-8FE2-79B2BCFBCE38}" type="datetime1">
              <a:rPr lang="en-US" smtClean="0"/>
              <a:t>6/26/2024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FBB6E48-1543-DB03-B108-4820D05F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6FC78B-EA91-2F5D-E78D-BD6FAAB9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6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C4DE4D-6038-F3AE-C24C-D3B1DD35E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4499-8C79-4273-9CCE-211C9459DB41}" type="datetime1">
              <a:rPr lang="en-US" smtClean="0"/>
              <a:t>6/26/2024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BE8DD2-B62B-7B5B-B6E9-094460D3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C46E2D-48CE-0449-E864-4BC288C9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9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8FC27-EF97-6441-97C9-5BE5B1D3A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8485D8-431C-F43E-64FA-27B6A1158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F6F128-A44E-108E-C65A-0CC057BF8B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CAE04A-5457-749A-D629-5D0D0F63B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7BA67-ADF8-498A-9F8D-BC5901E640CB}" type="datetime1">
              <a:rPr lang="en-US" smtClean="0"/>
              <a:t>6/26/2024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059630-8FA0-133C-C422-D1CA9B288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FA18E2-D0E6-4584-864F-3FFE66377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9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4A93D-06AE-01EF-5C03-C792471CF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3B5F568-EF0D-18FE-FC81-31CC8AFE2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624BD0D-ECF4-B8EE-4826-922B40FB5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4FFE7B-F87E-3CC0-3917-0F4AD1DA9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C39F0-73EA-479C-AD25-A7090D5D5012}" type="datetime1">
              <a:rPr lang="en-US" smtClean="0"/>
              <a:t>6/26/2024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4F5313-8351-D4FB-DE35-ECA18BB2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D0A6FF-62F0-7646-C71A-D2D1ADE9A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31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827017-C837-4343-6FA3-DA7B9627A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C0B6CA-1DB9-D3A1-B797-C7D5BED9D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036C5E-FC85-288E-E501-4DE0779C5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E5D610-BBE6-4D88-973B-671EB7CA3B18}" type="datetime1">
              <a:rPr lang="en-US" smtClean="0"/>
              <a:t>6/26/2024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5B50FE-8606-E4E4-CDAB-2693C28F9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7009B0-4535-663E-D0EB-4E5498272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530BF4-7B44-4B4D-9799-7C2B90B3F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odhistoricaldata.com/download/SectorIndustries.csv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391414-4B2A-13B7-6549-4C92CB70A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3164" y="1397001"/>
            <a:ext cx="9254836" cy="16557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ED740D-8934-4D02-ACA3-8D45E8990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7610" y="3429000"/>
            <a:ext cx="4005943" cy="1655762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by: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Evgeny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Maslennikov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Altman Ma,</a:t>
            </a:r>
          </a:p>
          <a:p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Siyu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Ren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Jun. 2024</a:t>
            </a:r>
          </a:p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329EC1-366E-6F60-23B2-3D21FB05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412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345" y="-284560"/>
            <a:ext cx="5842598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Services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10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848263" y="639501"/>
            <a:ext cx="59485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147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4.13~7.73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240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147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~0.3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5.66%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73%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22.52%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22.37%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167%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30.11%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48.8%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475105-F25B-4646-72E9-3A2A0F0F98EA}"/>
              </a:ext>
            </a:extLst>
          </p:cNvPr>
          <p:cNvSpPr txBox="1"/>
          <p:nvPr/>
        </p:nvSpPr>
        <p:spPr>
          <a:xfrm>
            <a:off x="13979" y="4818115"/>
            <a:ext cx="12024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*TLK, SKM and KT have been removed from the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ividend Yield plot and FCF Yield plot since their numbers are extremely high</a:t>
            </a:r>
          </a:p>
        </p:txBody>
      </p:sp>
      <p:pic>
        <p:nvPicPr>
          <p:cNvPr id="5" name="Picture 4" descr="A graph with red dots&#10;&#10;Description automatically generated">
            <a:extLst>
              <a:ext uri="{FF2B5EF4-FFF2-40B4-BE49-F238E27FC236}">
                <a16:creationId xmlns:a16="http://schemas.microsoft.com/office/drawing/2014/main" id="{D306328D-4CB1-B589-417F-0E9738EC7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03" y="0"/>
            <a:ext cx="4722061" cy="3024436"/>
          </a:xfrm>
          <a:prstGeom prst="rect">
            <a:avLst/>
          </a:prstGeom>
        </p:spPr>
      </p:pic>
      <p:pic>
        <p:nvPicPr>
          <p:cNvPr id="8" name="Picture 7" descr="A graph with blue dots&#10;&#10;Description automatically generated">
            <a:extLst>
              <a:ext uri="{FF2B5EF4-FFF2-40B4-BE49-F238E27FC236}">
                <a16:creationId xmlns:a16="http://schemas.microsoft.com/office/drawing/2014/main" id="{EFB75BCA-2F52-9A33-D96D-B1DEF6761C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379" y="3404009"/>
            <a:ext cx="5212347" cy="3452849"/>
          </a:xfrm>
          <a:prstGeom prst="rect">
            <a:avLst/>
          </a:prstGeom>
        </p:spPr>
      </p:pic>
      <p:pic>
        <p:nvPicPr>
          <p:cNvPr id="10" name="Picture 9" descr="A chart with green dots&#10;&#10;Description automatically generated">
            <a:extLst>
              <a:ext uri="{FF2B5EF4-FFF2-40B4-BE49-F238E27FC236}">
                <a16:creationId xmlns:a16="http://schemas.microsoft.com/office/drawing/2014/main" id="{4F025109-1373-9D6B-FEC5-628B96A5DD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2" y="3404009"/>
            <a:ext cx="5214072" cy="345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44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Communication Services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469379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19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-1.09%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Investment Portfolio performs badly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120-day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1-year period.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of stock returns&#10;&#10;Description automatically generated with medium confidence">
            <a:extLst>
              <a:ext uri="{FF2B5EF4-FFF2-40B4-BE49-F238E27FC236}">
                <a16:creationId xmlns:a16="http://schemas.microsoft.com/office/drawing/2014/main" id="{5252243C-FCEB-32B7-2907-7FC2BA436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136" y="23070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05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13ECB3-F192-663F-F48D-DF23377DE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12</a:t>
            </a:fld>
            <a:endParaRPr 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E9633C4E-6E25-DEE8-2CD6-9966687B0B57}"/>
              </a:ext>
            </a:extLst>
          </p:cNvPr>
          <p:cNvSpPr txBox="1">
            <a:spLocks/>
          </p:cNvSpPr>
          <p:nvPr/>
        </p:nvSpPr>
        <p:spPr>
          <a:xfrm>
            <a:off x="743400" y="540762"/>
            <a:ext cx="32442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Services 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2281526-40D9-85C4-D839-B5191D5C4B69}"/>
              </a:ext>
            </a:extLst>
          </p:cNvPr>
          <p:cNvSpPr txBox="1"/>
          <p:nvPr/>
        </p:nvSpPr>
        <p:spPr>
          <a:xfrm>
            <a:off x="422031" y="2292623"/>
            <a:ext cx="3386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1-year period starting from June 2023, the returns of the portfolio has a trend like market average in the first half year but became far behind since the beginning of 2024.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Standard deviation of the returns of the portfolio is 0.032.</a:t>
            </a:r>
          </a:p>
        </p:txBody>
      </p:sp>
      <p:pic>
        <p:nvPicPr>
          <p:cNvPr id="7" name="内容占位符 6" descr="图表, 折线图&#10;&#10;描述已自动生成">
            <a:extLst>
              <a:ext uri="{FF2B5EF4-FFF2-40B4-BE49-F238E27FC236}">
                <a16:creationId xmlns:a16="http://schemas.microsoft.com/office/drawing/2014/main" id="{D5DA6A61-0187-44F4-FAC4-F2050EFBB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472" y="0"/>
            <a:ext cx="7613714" cy="6098400"/>
          </a:xfrm>
        </p:spPr>
      </p:pic>
    </p:spTree>
    <p:extLst>
      <p:ext uri="{BB962C8B-B14F-4D97-AF65-F5344CB8AC3E}">
        <p14:creationId xmlns:p14="http://schemas.microsoft.com/office/powerpoint/2010/main" val="4005573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Conglomerates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conglomerates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229682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8.13%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</a:t>
                      </a:r>
                      <a:r>
                        <a:rPr lang="en-US" altLang="zh-CN" dirty="0"/>
                        <a:t>29%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2.68%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2.08%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16.32%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2.83%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8.36%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8.56%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13.4%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-9.53%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019660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489" y="-233334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Conglomerates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14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184679" y="685002"/>
            <a:ext cx="6103912" cy="2882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1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3.87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8.21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0.29%~8.13%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6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16.2%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2.83%~16.32%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6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-9.53%~13.4%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with red dots&#10;&#10;Description automatically generated">
            <a:extLst>
              <a:ext uri="{FF2B5EF4-FFF2-40B4-BE49-F238E27FC236}">
                <a16:creationId xmlns:a16="http://schemas.microsoft.com/office/drawing/2014/main" id="{3A37D466-7F9C-DE84-D9AD-BF1E7CA2B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177" y="0"/>
            <a:ext cx="4931847" cy="3405323"/>
          </a:xfrm>
          <a:prstGeom prst="rect">
            <a:avLst/>
          </a:prstGeom>
        </p:spPr>
      </p:pic>
      <p:pic>
        <p:nvPicPr>
          <p:cNvPr id="12" name="Picture 11" descr="A graph with green dots&#10;&#10;Description automatically generated">
            <a:extLst>
              <a:ext uri="{FF2B5EF4-FFF2-40B4-BE49-F238E27FC236}">
                <a16:creationId xmlns:a16="http://schemas.microsoft.com/office/drawing/2014/main" id="{28F2CC78-F1B1-9EED-5345-C69D816C32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488" y="3374858"/>
            <a:ext cx="4931846" cy="3507388"/>
          </a:xfrm>
          <a:prstGeom prst="rect">
            <a:avLst/>
          </a:prstGeom>
        </p:spPr>
      </p:pic>
      <p:pic>
        <p:nvPicPr>
          <p:cNvPr id="5" name="Picture 4" descr="A graph with blue dots&#10;&#10;Description automatically generated">
            <a:extLst>
              <a:ext uri="{FF2B5EF4-FFF2-40B4-BE49-F238E27FC236}">
                <a16:creationId xmlns:a16="http://schemas.microsoft.com/office/drawing/2014/main" id="{4CF0BE64-DD27-F06D-E69C-3E9627BF6C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00" y="3374857"/>
            <a:ext cx="4931846" cy="350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10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Conglomerates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237856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6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37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38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Investment Portfolio performs very well in all three period, with returns much higher than S&amp;P 500 Factors.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CAE240CB-D79D-25B0-B665-F363FE32D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818" y="136525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56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6"/>
            <a:ext cx="8170426" cy="127024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Cyclical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679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consumer cyclical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034577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-7.34%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6.09%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24.15%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-13.57%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81066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774" y="-192861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Cyclical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17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69407" y="619031"/>
            <a:ext cx="60089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356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3.98~8.37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114%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356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0.0%~13.30%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21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88%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-7.34%~17.80%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21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-13.57%~24.15%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hart with red dots&#10;&#10;Description automatically generated">
            <a:extLst>
              <a:ext uri="{FF2B5EF4-FFF2-40B4-BE49-F238E27FC236}">
                <a16:creationId xmlns:a16="http://schemas.microsoft.com/office/drawing/2014/main" id="{764B3D2B-8DB4-4051-A86F-B87C96AA1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732" y="0"/>
            <a:ext cx="4937991" cy="3296204"/>
          </a:xfrm>
          <a:prstGeom prst="rect">
            <a:avLst/>
          </a:prstGeom>
        </p:spPr>
      </p:pic>
      <p:pic>
        <p:nvPicPr>
          <p:cNvPr id="10" name="Picture 9" descr="A graph with blue dots&#10;&#10;Description automatically generated">
            <a:extLst>
              <a:ext uri="{FF2B5EF4-FFF2-40B4-BE49-F238E27FC236}">
                <a16:creationId xmlns:a16="http://schemas.microsoft.com/office/drawing/2014/main" id="{A5DC81C1-0B0F-C1CE-8A3E-6C2A90F57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42" y="3365201"/>
            <a:ext cx="4893541" cy="3365518"/>
          </a:xfrm>
          <a:prstGeom prst="rect">
            <a:avLst/>
          </a:prstGeom>
        </p:spPr>
      </p:pic>
      <p:pic>
        <p:nvPicPr>
          <p:cNvPr id="12" name="Picture 11" descr="A graph with green dots&#10;&#10;Description automatically generated">
            <a:extLst>
              <a:ext uri="{FF2B5EF4-FFF2-40B4-BE49-F238E27FC236}">
                <a16:creationId xmlns:a16="http://schemas.microsoft.com/office/drawing/2014/main" id="{6AB8150E-4E30-20F1-6AB9-32C23498E2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732" y="3419798"/>
            <a:ext cx="4734770" cy="32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37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Consumer Cyclical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509190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21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9.68%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17.68%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Investment Portfolio performs worse than S&amp;P 500 factors in 60-day and 1-year period but do has positive returns.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7E4FAF-B86D-FBE6-8DA8-CDA037E89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708" y="136525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13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5717512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Defensive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consumer defensive sector,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048073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4.06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14.62%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</a:t>
                      </a:r>
                      <a:r>
                        <a:rPr lang="en-US" altLang="zh-CN" dirty="0"/>
                        <a:t>1%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3.02%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2.23%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14.27%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4.10%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5.83%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5.26%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20.40%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9.57%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5.33%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9736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4CAAF-124B-7FAC-D27A-1D6D1BC30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</a:t>
            </a:fld>
            <a:endParaRPr 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10433770-CB61-AB8B-262D-BA2F318F7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4" y="-12683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Sectors Under Study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内容占位符 4">
            <a:extLst>
              <a:ext uri="{FF2B5EF4-FFF2-40B4-BE49-F238E27FC236}">
                <a16:creationId xmlns:a16="http://schemas.microsoft.com/office/drawing/2014/main" id="{EA2B7AC5-E501-B8B6-3857-457B7D4EE1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7084343"/>
              </p:ext>
            </p:extLst>
          </p:nvPr>
        </p:nvGraphicFramePr>
        <p:xfrm>
          <a:off x="211017" y="949996"/>
          <a:ext cx="5884983" cy="36421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30096">
                  <a:extLst>
                    <a:ext uri="{9D8B030D-6E8A-4147-A177-3AD203B41FA5}">
                      <a16:colId xmlns:a16="http://schemas.microsoft.com/office/drawing/2014/main" val="3253037311"/>
                    </a:ext>
                  </a:extLst>
                </a:gridCol>
                <a:gridCol w="1544680">
                  <a:extLst>
                    <a:ext uri="{9D8B030D-6E8A-4147-A177-3AD203B41FA5}">
                      <a16:colId xmlns:a16="http://schemas.microsoft.com/office/drawing/2014/main" val="1006532689"/>
                    </a:ext>
                  </a:extLst>
                </a:gridCol>
                <a:gridCol w="1510207">
                  <a:extLst>
                    <a:ext uri="{9D8B030D-6E8A-4147-A177-3AD203B41FA5}">
                      <a16:colId xmlns:a16="http://schemas.microsoft.com/office/drawing/2014/main" val="4073589171"/>
                    </a:ext>
                  </a:extLst>
                </a:gridCol>
              </a:tblGrid>
              <a:tr h="3920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*Sector</a:t>
                      </a:r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Name</a:t>
                      </a:r>
                    </a:p>
                  </a:txBody>
                  <a:tcPr marL="9525" marR="9525" marT="9525" marB="0" anchor="ctr" anchorCtr="1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No. Companies</a:t>
                      </a:r>
                    </a:p>
                  </a:txBody>
                  <a:tcPr marL="9525" marR="9525" marT="9525" marB="0" anchor="ctr" anchorCtr="1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**No. Company Into</a:t>
                      </a:r>
                      <a:r>
                        <a:rPr lang="en-US" altLang="zh-CN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en-US" sz="1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084175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Basic Materials</a:t>
                      </a:r>
                    </a:p>
                  </a:txBody>
                  <a:tcPr marL="9525" marR="9525" marT="9525" marB="0" anchor="ctr" anchorCtr="1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353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225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465578009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Cyclical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679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356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574079785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Defensive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261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148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670019541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Goods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190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629129333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Service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302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147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3604466314"/>
                  </a:ext>
                </a:extLst>
              </a:tr>
              <a:tr h="4627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Conglomerates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3212162359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200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813672247"/>
                  </a:ext>
                </a:extLst>
              </a:tr>
            </a:tbl>
          </a:graphicData>
        </a:graphic>
      </p:graphicFrame>
      <p:graphicFrame>
        <p:nvGraphicFramePr>
          <p:cNvPr id="11" name="内容占位符 4">
            <a:extLst>
              <a:ext uri="{FF2B5EF4-FFF2-40B4-BE49-F238E27FC236}">
                <a16:creationId xmlns:a16="http://schemas.microsoft.com/office/drawing/2014/main" id="{DAA12347-E74A-B2D5-F455-4944CB665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2456147"/>
              </p:ext>
            </p:extLst>
          </p:nvPr>
        </p:nvGraphicFramePr>
        <p:xfrm>
          <a:off x="6096000" y="949995"/>
          <a:ext cx="5884983" cy="36421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30096">
                  <a:extLst>
                    <a:ext uri="{9D8B030D-6E8A-4147-A177-3AD203B41FA5}">
                      <a16:colId xmlns:a16="http://schemas.microsoft.com/office/drawing/2014/main" val="3253037311"/>
                    </a:ext>
                  </a:extLst>
                </a:gridCol>
                <a:gridCol w="1544680">
                  <a:extLst>
                    <a:ext uri="{9D8B030D-6E8A-4147-A177-3AD203B41FA5}">
                      <a16:colId xmlns:a16="http://schemas.microsoft.com/office/drawing/2014/main" val="1006532689"/>
                    </a:ext>
                  </a:extLst>
                </a:gridCol>
                <a:gridCol w="1510207">
                  <a:extLst>
                    <a:ext uri="{9D8B030D-6E8A-4147-A177-3AD203B41FA5}">
                      <a16:colId xmlns:a16="http://schemas.microsoft.com/office/drawing/2014/main" val="4073589171"/>
                    </a:ext>
                  </a:extLst>
                </a:gridCol>
              </a:tblGrid>
              <a:tr h="36348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*Sector Name</a:t>
                      </a:r>
                    </a:p>
                  </a:txBody>
                  <a:tcPr marL="9525" marR="9525" marT="9525" marB="0" anchor="ctr" anchorCtr="1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No. Companies</a:t>
                      </a:r>
                    </a:p>
                  </a:txBody>
                  <a:tcPr marL="9525" marR="9525" marT="9525" marB="0" anchor="ctr" anchorCtr="1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**No. Company Into</a:t>
                      </a:r>
                      <a:r>
                        <a:rPr lang="en-US" altLang="zh-CN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en-US" sz="1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 anchorCtr="1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084175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Financial Services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1372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357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465578009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Healthcare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1308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360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574079785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Industrial Goods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85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53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670019541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Industrials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720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441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629129333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Services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377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220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3604466314"/>
                  </a:ext>
                </a:extLst>
              </a:tr>
              <a:tr h="4627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1057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465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3212162359"/>
                  </a:ext>
                </a:extLst>
              </a:tr>
              <a:tr h="45719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Utilities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97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 anchorCtr="1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anose="02020603050405020304" pitchFamily="18" charset="0"/>
                        </a:rPr>
                        <a:t>84</a:t>
                      </a:r>
                    </a:p>
                  </a:txBody>
                  <a:tcPr marL="9525" marR="9525" marT="9525" marB="0" anchor="ctr" anchorCtr="1"/>
                </a:tc>
                <a:extLst>
                  <a:ext uri="{0D108BD9-81ED-4DB2-BD59-A6C34878D82A}">
                    <a16:rowId xmlns:a16="http://schemas.microsoft.com/office/drawing/2014/main" val="2813672247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80E563AD-933E-618E-98B9-16A791680868}"/>
              </a:ext>
            </a:extLst>
          </p:cNvPr>
          <p:cNvSpPr txBox="1"/>
          <p:nvPr/>
        </p:nvSpPr>
        <p:spPr>
          <a:xfrm>
            <a:off x="492369" y="4843304"/>
            <a:ext cx="106504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The list of sectors is provided by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EODHD Api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**In this study, a company is evaluated by its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Debt/EBITDA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EPS Yield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Dividend Yield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FCF Yield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Companies lacking essential elements for the above metrics are not taken into analysis. </a:t>
            </a:r>
          </a:p>
        </p:txBody>
      </p:sp>
    </p:spTree>
    <p:extLst>
      <p:ext uri="{BB962C8B-B14F-4D97-AF65-F5344CB8AC3E}">
        <p14:creationId xmlns:p14="http://schemas.microsoft.com/office/powerpoint/2010/main" val="2045908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56" y="-219322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Defensive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20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72656" y="691275"/>
            <a:ext cx="590867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15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148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4.06~6.25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90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148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14.62%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15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zh-CN" altLang="en-US" sz="1600" b="1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4.10%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14.27%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15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9.57%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20.40%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hart with red dots&#10;&#10;Description automatically generated">
            <a:extLst>
              <a:ext uri="{FF2B5EF4-FFF2-40B4-BE49-F238E27FC236}">
                <a16:creationId xmlns:a16="http://schemas.microsoft.com/office/drawing/2014/main" id="{48C4D06D-3A97-0CC4-F1EE-40AE2B3A1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229" y="-1"/>
            <a:ext cx="5046115" cy="3321655"/>
          </a:xfrm>
          <a:prstGeom prst="rect">
            <a:avLst/>
          </a:prstGeom>
        </p:spPr>
      </p:pic>
      <p:pic>
        <p:nvPicPr>
          <p:cNvPr id="12" name="Picture 11" descr="A chart with green dots&#10;&#10;Description automatically generated">
            <a:extLst>
              <a:ext uri="{FF2B5EF4-FFF2-40B4-BE49-F238E27FC236}">
                <a16:creationId xmlns:a16="http://schemas.microsoft.com/office/drawing/2014/main" id="{C40D20FD-2155-799E-0C2D-6FEE39659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209" y="3361760"/>
            <a:ext cx="5157287" cy="3496239"/>
          </a:xfrm>
          <a:prstGeom prst="rect">
            <a:avLst/>
          </a:prstGeom>
        </p:spPr>
      </p:pic>
      <p:pic>
        <p:nvPicPr>
          <p:cNvPr id="5" name="图片 4" descr="图表, 散点图&#10;&#10;描述已自动生成">
            <a:extLst>
              <a:ext uri="{FF2B5EF4-FFF2-40B4-BE49-F238E27FC236}">
                <a16:creationId xmlns:a16="http://schemas.microsoft.com/office/drawing/2014/main" id="{350C7BB2-0E58-F4C9-743A-A924F98DA2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27" y="3310531"/>
            <a:ext cx="5157286" cy="3547469"/>
          </a:xfrm>
          <a:prstGeom prst="rect">
            <a:avLst/>
          </a:prstGeom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94A4E7C3-D9B6-15D8-EBAF-63C0543E90D4}"/>
              </a:ext>
            </a:extLst>
          </p:cNvPr>
          <p:cNvSpPr txBox="1"/>
          <p:nvPr/>
        </p:nvSpPr>
        <p:spPr>
          <a:xfrm>
            <a:off x="0" y="4918150"/>
            <a:ext cx="12024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BTI and STG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been removed from the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Yield plot since their numbers are extremely high</a:t>
            </a:r>
          </a:p>
        </p:txBody>
      </p:sp>
    </p:spTree>
    <p:extLst>
      <p:ext uri="{BB962C8B-B14F-4D97-AF65-F5344CB8AC3E}">
        <p14:creationId xmlns:p14="http://schemas.microsoft.com/office/powerpoint/2010/main" val="1564119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Consumer Defensive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86682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16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-1.77%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21.73%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1961470"/>
            <a:ext cx="2673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Investment Portfolio give negative returns in 60-day period, but in longer periods their performances are close to that of S&amp;P 500’s.</a:t>
            </a:r>
          </a:p>
        </p:txBody>
      </p:sp>
      <p:pic>
        <p:nvPicPr>
          <p:cNvPr id="6" name="Picture 5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112539B9-3E6E-91BF-C247-64F6D7FC6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22" y="105748"/>
            <a:ext cx="8025492" cy="458599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F4BF0D7-7E36-3D26-03E8-1D7B7EAE5C97}"/>
              </a:ext>
            </a:extLst>
          </p:cNvPr>
          <p:cNvSpPr txBox="1"/>
          <p:nvPr/>
        </p:nvSpPr>
        <p:spPr>
          <a:xfrm>
            <a:off x="773544" y="4133178"/>
            <a:ext cx="3077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*KLG has no price data before 2023/09/27, so it is excluded from the calculation for 1 year’s returns</a:t>
            </a:r>
          </a:p>
        </p:txBody>
      </p:sp>
    </p:spTree>
    <p:extLst>
      <p:ext uri="{BB962C8B-B14F-4D97-AF65-F5344CB8AC3E}">
        <p14:creationId xmlns:p14="http://schemas.microsoft.com/office/powerpoint/2010/main" val="2069669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Goods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consumer goods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114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because: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9 stocks lack debt data; 2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6 stocks lack EBITDA data; 33 stocks paid zero dividend; 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5941690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9.36%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r>
                        <a:rPr lang="en-US" altLang="zh-CN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3.08%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2.75%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15.34%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4.10%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6.09%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5.42%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19.03%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5.47%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6.72%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6.40%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436670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955" y="-193816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Goods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23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99460" y="619032"/>
            <a:ext cx="5642760" cy="280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114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1.03~10.02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114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9.36%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12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.10%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~15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.34%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12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5.47%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19.03%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989126-DBA3-9FB3-90A5-2EE877218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142" y="22002"/>
            <a:ext cx="4938398" cy="3321964"/>
          </a:xfrm>
          <a:prstGeom prst="rect">
            <a:avLst/>
          </a:prstGeom>
        </p:spPr>
      </p:pic>
      <p:pic>
        <p:nvPicPr>
          <p:cNvPr id="10" name="Picture 9" descr="A graph with blue dots&#10;&#10;Description automatically generated">
            <a:extLst>
              <a:ext uri="{FF2B5EF4-FFF2-40B4-BE49-F238E27FC236}">
                <a16:creationId xmlns:a16="http://schemas.microsoft.com/office/drawing/2014/main" id="{B27BEE34-B404-1FA9-1ABD-A26A956C9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45" y="3235185"/>
            <a:ext cx="5149674" cy="3622816"/>
          </a:xfrm>
          <a:prstGeom prst="rect">
            <a:avLst/>
          </a:prstGeom>
        </p:spPr>
      </p:pic>
      <p:pic>
        <p:nvPicPr>
          <p:cNvPr id="12" name="Picture 11" descr="A graph with green dots and numbers&#10;&#10;Description automatically generated">
            <a:extLst>
              <a:ext uri="{FF2B5EF4-FFF2-40B4-BE49-F238E27FC236}">
                <a16:creationId xmlns:a16="http://schemas.microsoft.com/office/drawing/2014/main" id="{6F675D61-8D51-0387-08EB-82F7ECE546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495" y="3343967"/>
            <a:ext cx="5037357" cy="349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6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Consumer Goods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082876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12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8.53%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Investment Portfolio performs below average in all three periods, especially in 60 days where they failed to provide positive returns.</a:t>
            </a:r>
          </a:p>
        </p:txBody>
      </p:sp>
      <p:pic>
        <p:nvPicPr>
          <p:cNvPr id="6" name="Picture 5" descr="A graph with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A81DF609-BF9A-B0EA-9CE3-60D7B553E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936" y="136525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0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C3FF4-02AD-B305-B379-00C58266A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25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ED6D0C-8082-8A09-6602-1061B58FE99C}"/>
              </a:ext>
            </a:extLst>
          </p:cNvPr>
          <p:cNvSpPr txBox="1">
            <a:spLocks/>
          </p:cNvSpPr>
          <p:nvPr/>
        </p:nvSpPr>
        <p:spPr>
          <a:xfrm>
            <a:off x="1065125" y="136525"/>
            <a:ext cx="4481565" cy="1350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218F47-3463-3D79-7576-4D4604279C21}"/>
              </a:ext>
            </a:extLst>
          </p:cNvPr>
          <p:cNvSpPr txBox="1">
            <a:spLocks/>
          </p:cNvSpPr>
          <p:nvPr/>
        </p:nvSpPr>
        <p:spPr>
          <a:xfrm>
            <a:off x="763674" y="1157340"/>
            <a:ext cx="7063992" cy="269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energy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graphicFrame>
        <p:nvGraphicFramePr>
          <p:cNvPr id="7" name="表格 5">
            <a:extLst>
              <a:ext uri="{FF2B5EF4-FFF2-40B4-BE49-F238E27FC236}">
                <a16:creationId xmlns:a16="http://schemas.microsoft.com/office/drawing/2014/main" id="{AFE8CE23-DBC4-8B18-A48A-D6DB1EFE50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048881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  <a:r>
                        <a:rPr lang="en-US" altLang="zh-CN" dirty="0"/>
                        <a:t>.17%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r>
                        <a:rPr lang="en-US" altLang="zh-CN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r>
                        <a:rPr lang="en-US" altLang="zh-CN" dirty="0"/>
                        <a:t>.32%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altLang="zh-CN" dirty="0"/>
                        <a:t>.14%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24.69%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8.79%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8.52%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8.02%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-16.00%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7.34%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8" name="文本框 6">
            <a:extLst>
              <a:ext uri="{FF2B5EF4-FFF2-40B4-BE49-F238E27FC236}">
                <a16:creationId xmlns:a16="http://schemas.microsoft.com/office/drawing/2014/main" id="{9F2470B7-7D07-71DC-5624-72619DF4161C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6734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711F9-7ECE-96B9-DF33-69F2A7F5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CB7AC17-B902-7C0A-B989-5C4A2A024D79}"/>
              </a:ext>
            </a:extLst>
          </p:cNvPr>
          <p:cNvSpPr txBox="1">
            <a:spLocks/>
          </p:cNvSpPr>
          <p:nvPr/>
        </p:nvSpPr>
        <p:spPr>
          <a:xfrm>
            <a:off x="1274541" y="-111665"/>
            <a:ext cx="5551877" cy="1256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22F7-D3F9-7AEB-2BAC-1A9AA87627CC}"/>
              </a:ext>
            </a:extLst>
          </p:cNvPr>
          <p:cNvSpPr txBox="1"/>
          <p:nvPr/>
        </p:nvSpPr>
        <p:spPr>
          <a:xfrm>
            <a:off x="659245" y="789116"/>
            <a:ext cx="590748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57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1.17~6.79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23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57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17.17%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21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27.5%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-8.79%~24.69%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21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-16%~29.33%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graph with red dots&#10;&#10;Description automatically generated">
            <a:extLst>
              <a:ext uri="{FF2B5EF4-FFF2-40B4-BE49-F238E27FC236}">
                <a16:creationId xmlns:a16="http://schemas.microsoft.com/office/drawing/2014/main" id="{6BD465E1-3106-FFF2-B5A0-339327430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104" y="36611"/>
            <a:ext cx="4664202" cy="3317048"/>
          </a:xfrm>
          <a:prstGeom prst="rect">
            <a:avLst/>
          </a:prstGeom>
        </p:spPr>
      </p:pic>
      <p:pic>
        <p:nvPicPr>
          <p:cNvPr id="9" name="Picture 8" descr="A graph with blue dots&#10;&#10;Description automatically generated">
            <a:extLst>
              <a:ext uri="{FF2B5EF4-FFF2-40B4-BE49-F238E27FC236}">
                <a16:creationId xmlns:a16="http://schemas.microsoft.com/office/drawing/2014/main" id="{1512C5F9-8ECA-0776-F632-508E287E6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45" y="3353659"/>
            <a:ext cx="5034973" cy="3504341"/>
          </a:xfrm>
          <a:prstGeom prst="rect">
            <a:avLst/>
          </a:prstGeom>
        </p:spPr>
      </p:pic>
      <p:pic>
        <p:nvPicPr>
          <p:cNvPr id="13" name="Picture 12" descr="A graph with green dots and numbers&#10;&#10;Description automatically generated">
            <a:extLst>
              <a:ext uri="{FF2B5EF4-FFF2-40B4-BE49-F238E27FC236}">
                <a16:creationId xmlns:a16="http://schemas.microsoft.com/office/drawing/2014/main" id="{D7943D58-B548-D58C-B034-B8D320C5D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671" y="3453573"/>
            <a:ext cx="4787068" cy="340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39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D19D6-FAF3-E897-4D1D-161A87B33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27</a:t>
            </a:fld>
            <a:endParaRPr 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ECC758AD-E325-CFB4-1790-5C70426CE27A}"/>
              </a:ext>
            </a:extLst>
          </p:cNvPr>
          <p:cNvSpPr txBox="1">
            <a:spLocks/>
          </p:cNvSpPr>
          <p:nvPr/>
        </p:nvSpPr>
        <p:spPr>
          <a:xfrm>
            <a:off x="773545" y="460375"/>
            <a:ext cx="32442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sector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7">
            <a:extLst>
              <a:ext uri="{FF2B5EF4-FFF2-40B4-BE49-F238E27FC236}">
                <a16:creationId xmlns:a16="http://schemas.microsoft.com/office/drawing/2014/main" id="{32AF16BE-E1EB-E450-E0FE-9F1E72DFF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965646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21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16.17%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43.15%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7" name="文本框 8">
            <a:extLst>
              <a:ext uri="{FF2B5EF4-FFF2-40B4-BE49-F238E27FC236}">
                <a16:creationId xmlns:a16="http://schemas.microsoft.com/office/drawing/2014/main" id="{86758DB6-2866-AE00-4F4D-48D42D4678D7}"/>
              </a:ext>
            </a:extLst>
          </p:cNvPr>
          <p:cNvSpPr txBox="1"/>
          <p:nvPr/>
        </p:nvSpPr>
        <p:spPr>
          <a:xfrm>
            <a:off x="773545" y="2243756"/>
            <a:ext cx="2673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Filtered Stocks have above-average returns rate in 60-day, 120-day and 1-year sector; they perform especially well in a longer term. </a:t>
            </a:r>
          </a:p>
        </p:txBody>
      </p:sp>
      <p:pic>
        <p:nvPicPr>
          <p:cNvPr id="12" name="Picture 11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5EFD8D5-3222-EE72-7EB7-55D4BF3ED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054" y="0"/>
            <a:ext cx="813435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87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inancial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ervices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1,372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financial services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1)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270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have no financial data in the database; 2)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3)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4)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5)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6)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7)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8)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360029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-7.82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22.42%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-11.45%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8.28%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-19.76%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03621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358" y="-257079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inancial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ervices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29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798574" y="611711"/>
            <a:ext cx="600350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57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7.82~17.19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64%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57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0%~22.42%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59%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-11.45%~27.14%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113%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-19.76%~41.10%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graph with blue dots&#10;&#10;Description automatically generated">
            <a:extLst>
              <a:ext uri="{FF2B5EF4-FFF2-40B4-BE49-F238E27FC236}">
                <a16:creationId xmlns:a16="http://schemas.microsoft.com/office/drawing/2014/main" id="{881D3C5E-CC42-B49B-3284-133075EFF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848" y="3385456"/>
            <a:ext cx="5029201" cy="3472544"/>
          </a:xfrm>
          <a:prstGeom prst="rect">
            <a:avLst/>
          </a:prstGeom>
        </p:spPr>
      </p:pic>
      <p:pic>
        <p:nvPicPr>
          <p:cNvPr id="6" name="Picture 5" descr="A graph with red dots&#10;&#10;Description automatically generated">
            <a:extLst>
              <a:ext uri="{FF2B5EF4-FFF2-40B4-BE49-F238E27FC236}">
                <a16:creationId xmlns:a16="http://schemas.microsoft.com/office/drawing/2014/main" id="{3CDCF14E-A18A-9F8E-1BDF-42CED0F06D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59" y="-7470"/>
            <a:ext cx="4967778" cy="3328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E5B423-2D17-887C-507D-FCCC39EC449B}"/>
              </a:ext>
            </a:extLst>
          </p:cNvPr>
          <p:cNvSpPr txBox="1"/>
          <p:nvPr/>
        </p:nvSpPr>
        <p:spPr>
          <a:xfrm>
            <a:off x="113375" y="4597817"/>
            <a:ext cx="12024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*IX has been removed from the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ividend Yield plot and FCF Yield plot and AMTD has been removed from FCF Yield since the number is extremely high</a:t>
            </a:r>
          </a:p>
        </p:txBody>
      </p:sp>
      <p:pic>
        <p:nvPicPr>
          <p:cNvPr id="13" name="Picture 12" descr="A graph with green dots&#10;&#10;Description automatically generated">
            <a:extLst>
              <a:ext uri="{FF2B5EF4-FFF2-40B4-BE49-F238E27FC236}">
                <a16:creationId xmlns:a16="http://schemas.microsoft.com/office/drawing/2014/main" id="{39583D04-3356-6C6C-E71F-9DB9928B32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907" y="3406172"/>
            <a:ext cx="4969196" cy="343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82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4E6D36-450E-F3DE-281C-F9FFC05CD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4" y="-12683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Portfolios’ Returns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15DAD7D4-298B-A756-E88F-D2D31F3402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2783436"/>
              </p:ext>
            </p:extLst>
          </p:nvPr>
        </p:nvGraphicFramePr>
        <p:xfrm>
          <a:off x="400547" y="1059297"/>
          <a:ext cx="5658346" cy="5262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3424">
                  <a:extLst>
                    <a:ext uri="{9D8B030D-6E8A-4147-A177-3AD203B41FA5}">
                      <a16:colId xmlns:a16="http://schemas.microsoft.com/office/drawing/2014/main" val="3253037311"/>
                    </a:ext>
                  </a:extLst>
                </a:gridCol>
                <a:gridCol w="1907861">
                  <a:extLst>
                    <a:ext uri="{9D8B030D-6E8A-4147-A177-3AD203B41FA5}">
                      <a16:colId xmlns:a16="http://schemas.microsoft.com/office/drawing/2014/main" val="2432182510"/>
                    </a:ext>
                  </a:extLst>
                </a:gridCol>
                <a:gridCol w="825687">
                  <a:extLst>
                    <a:ext uri="{9D8B030D-6E8A-4147-A177-3AD203B41FA5}">
                      <a16:colId xmlns:a16="http://schemas.microsoft.com/office/drawing/2014/main" val="1006532689"/>
                    </a:ext>
                  </a:extLst>
                </a:gridCol>
                <a:gridCol w="825687">
                  <a:extLst>
                    <a:ext uri="{9D8B030D-6E8A-4147-A177-3AD203B41FA5}">
                      <a16:colId xmlns:a16="http://schemas.microsoft.com/office/drawing/2014/main" val="4073589171"/>
                    </a:ext>
                  </a:extLst>
                </a:gridCol>
                <a:gridCol w="825687">
                  <a:extLst>
                    <a:ext uri="{9D8B030D-6E8A-4147-A177-3AD203B41FA5}">
                      <a16:colId xmlns:a16="http://schemas.microsoft.com/office/drawing/2014/main" val="4088174740"/>
                    </a:ext>
                  </a:extLst>
                </a:gridCol>
              </a:tblGrid>
              <a:tr h="264048">
                <a:tc gridSpan="2"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Sector Name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60 Days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120 Days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 Year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084175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Basic Materials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With positive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56%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67%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78%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5578009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Outperforming the market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56%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44%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39%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323242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Average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3.40%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7.34%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28.21%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63259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Cyclical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With positive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67%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4079785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Outperforming the market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479691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Average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1.79%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9.68%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17.68%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348734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Defensive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With positive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0019541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Outperforming the market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31%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50%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31%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229242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Average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-1.77%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6.96%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21.73%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9687335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Consumer Goods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With positive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42%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9129333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Outperforming the market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25%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17%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8735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Average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-2.71%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1.69%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8.53%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726688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Service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With positive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4466314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Outperforming the market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84206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Average Return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2.40%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-1.09%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5.98%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967637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Conglomerates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12162359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% 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Outperforming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011051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0.65%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8.49%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17.28%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129828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% 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With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95%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3672247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% 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Outperforming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81%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967951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5.47%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16.17%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43.15%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179732"/>
                  </a:ext>
                </a:extLst>
              </a:tr>
              <a:tr h="2272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S&amp;P 500 Factors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2.65%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6.89%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23.62%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3321706"/>
                  </a:ext>
                </a:extLst>
              </a:tr>
            </a:tbl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004ABA-3CE7-893E-F21B-FD11E131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D6CBD92-205D-4C87-4F5D-7F03B4B7D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100685"/>
              </p:ext>
            </p:extLst>
          </p:nvPr>
        </p:nvGraphicFramePr>
        <p:xfrm>
          <a:off x="6058893" y="1059296"/>
          <a:ext cx="5695453" cy="526275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4186">
                  <a:extLst>
                    <a:ext uri="{9D8B030D-6E8A-4147-A177-3AD203B41FA5}">
                      <a16:colId xmlns:a16="http://schemas.microsoft.com/office/drawing/2014/main" val="3272243888"/>
                    </a:ext>
                  </a:extLst>
                </a:gridCol>
                <a:gridCol w="1952080">
                  <a:extLst>
                    <a:ext uri="{9D8B030D-6E8A-4147-A177-3AD203B41FA5}">
                      <a16:colId xmlns:a16="http://schemas.microsoft.com/office/drawing/2014/main" val="2605609587"/>
                    </a:ext>
                  </a:extLst>
                </a:gridCol>
                <a:gridCol w="839496">
                  <a:extLst>
                    <a:ext uri="{9D8B030D-6E8A-4147-A177-3AD203B41FA5}">
                      <a16:colId xmlns:a16="http://schemas.microsoft.com/office/drawing/2014/main" val="1500083462"/>
                    </a:ext>
                  </a:extLst>
                </a:gridCol>
                <a:gridCol w="829381">
                  <a:extLst>
                    <a:ext uri="{9D8B030D-6E8A-4147-A177-3AD203B41FA5}">
                      <a16:colId xmlns:a16="http://schemas.microsoft.com/office/drawing/2014/main" val="845126001"/>
                    </a:ext>
                  </a:extLst>
                </a:gridCol>
                <a:gridCol w="820310">
                  <a:extLst>
                    <a:ext uri="{9D8B030D-6E8A-4147-A177-3AD203B41FA5}">
                      <a16:colId xmlns:a16="http://schemas.microsoft.com/office/drawing/2014/main" val="1995808598"/>
                    </a:ext>
                  </a:extLst>
                </a:gridCol>
              </a:tblGrid>
              <a:tr h="264049">
                <a:tc gridSpan="2"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Sector Name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60 Days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120 Days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 Year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493515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Financial Services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7480274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109716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2.40%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-1.09%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5.98%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85826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Healthcare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58%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79%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74%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3726082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53%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47%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37%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44137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4.42%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10.96%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17.13%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166611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Industrial Goods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9814264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755999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0.11%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12.23%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50.53%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74972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Industrials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60%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80%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65%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58160526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40144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11.59%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24.74%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44.88%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0677039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Services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58%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63%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78573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902264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5.21%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12.30%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30.27%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650137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58%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79%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74%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0676120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0533435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4.42%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10.96%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17.13%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433322"/>
                  </a:ext>
                </a:extLst>
              </a:tr>
              <a:tr h="22721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Utilities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With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positive return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78%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10260989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n-US" sz="1100" u="none" strike="noStrike" dirty="0">
                          <a:effectLst/>
                        </a:rPr>
                        <a:t>Outperforming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market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44%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15798"/>
                  </a:ext>
                </a:extLst>
              </a:tr>
              <a:tr h="2272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Average Return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-1.33%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10.26%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14.52%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883577"/>
                  </a:ext>
                </a:extLst>
              </a:tr>
              <a:tr h="227214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S&amp;P 500 Factors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2.65%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6.89%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23.62%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5325734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5F9D9522-0D17-67E1-CCD0-E05BD65A3BA5}"/>
              </a:ext>
            </a:extLst>
          </p:cNvPr>
          <p:cNvSpPr txBox="1"/>
          <p:nvPr/>
        </p:nvSpPr>
        <p:spPr>
          <a:xfrm>
            <a:off x="400547" y="6444476"/>
            <a:ext cx="59500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*None of the </a:t>
            </a:r>
            <a:r>
              <a:rPr lang="en-US" sz="1200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301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Sector passes the filter before being taken into analysis.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04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Service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18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-1.09%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Investment Portfolio performs badly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120-day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1-year period.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 descr="图表, 瀑布图&#10;&#10;描述已自动生成">
            <a:extLst>
              <a:ext uri="{FF2B5EF4-FFF2-40B4-BE49-F238E27FC236}">
                <a16:creationId xmlns:a16="http://schemas.microsoft.com/office/drawing/2014/main" id="{7A845BDE-3ED4-605C-E995-61B0A30BB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802" y="2557"/>
            <a:ext cx="8513254" cy="486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54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1,308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healthcare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because: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299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536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144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21.14%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33.84%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-87.90%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-8.01%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38.87%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-64.57%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810512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186" y="-213460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32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987272" y="628233"/>
            <a:ext cx="54746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360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3.76~5.93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360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21.14%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87.90%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33.84%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64.57%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38.87%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4DA3AB-97E8-16AD-EA71-36E6302AAEE2}"/>
              </a:ext>
            </a:extLst>
          </p:cNvPr>
          <p:cNvSpPr txBox="1"/>
          <p:nvPr/>
        </p:nvSpPr>
        <p:spPr>
          <a:xfrm>
            <a:off x="88144" y="4957528"/>
            <a:ext cx="122570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*NVO has been removed from EPS Yield plot and BIO-B has been removed from the </a:t>
            </a:r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ividend Yield plot</a:t>
            </a:r>
            <a:r>
              <a: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their numbers are extremely high</a:t>
            </a:r>
          </a:p>
          <a:p>
            <a:endParaRPr lang="en-US" dirty="0"/>
          </a:p>
        </p:txBody>
      </p:sp>
      <p:pic>
        <p:nvPicPr>
          <p:cNvPr id="8" name="Picture 7" descr="A graph with red dots&#10;&#10;Description automatically generated">
            <a:extLst>
              <a:ext uri="{FF2B5EF4-FFF2-40B4-BE49-F238E27FC236}">
                <a16:creationId xmlns:a16="http://schemas.microsoft.com/office/drawing/2014/main" id="{ECCE5A04-103E-51CA-C00F-09F4D2D8F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280" y="-1"/>
            <a:ext cx="4697411" cy="3278139"/>
          </a:xfrm>
          <a:prstGeom prst="rect">
            <a:avLst/>
          </a:prstGeom>
        </p:spPr>
      </p:pic>
      <p:pic>
        <p:nvPicPr>
          <p:cNvPr id="13" name="Picture 12" descr="A chart with green dots&#10;&#10;Description automatically generated">
            <a:extLst>
              <a:ext uri="{FF2B5EF4-FFF2-40B4-BE49-F238E27FC236}">
                <a16:creationId xmlns:a16="http://schemas.microsoft.com/office/drawing/2014/main" id="{54D5193C-B660-3383-3A80-F4E11C5650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280" y="3376151"/>
            <a:ext cx="4827705" cy="3382633"/>
          </a:xfrm>
          <a:prstGeom prst="rect">
            <a:avLst/>
          </a:prstGeom>
        </p:spPr>
      </p:pic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43D27F23-0702-87B7-0842-F43DEB32B0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550" y="3329894"/>
            <a:ext cx="4827705" cy="343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50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152671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18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Investment Portfolio doesn’t have a good performance in all  periods.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graph of stock prices&#10;&#10;Description automatically generated with medium confidence">
            <a:extLst>
              <a:ext uri="{FF2B5EF4-FFF2-40B4-BE49-F238E27FC236}">
                <a16:creationId xmlns:a16="http://schemas.microsoft.com/office/drawing/2014/main" id="{2ED9045F-703F-FAD8-964C-D87AA423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336" y="0"/>
            <a:ext cx="8096252" cy="462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3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Goods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industrial goods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1 stock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586197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2.69%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r>
                        <a:rPr lang="en-US" altLang="zh-CN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</a:t>
                      </a:r>
                      <a:r>
                        <a:rPr lang="en-US" altLang="zh-CN" dirty="0"/>
                        <a:t>87%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</a:t>
                      </a:r>
                      <a:r>
                        <a:rPr lang="en-US" altLang="zh-CN" dirty="0"/>
                        <a:t>79%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19.12%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9.30%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5.96%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4.85%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12.35%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8.93%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3.40%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4.02%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7311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0" y="-148190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Goods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35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1016801" y="742534"/>
            <a:ext cx="55081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9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53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1.11~6.11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two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53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2.69%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~19.12%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-8.93%~12.35%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graph with red dots&#10;&#10;Description automatically generated">
            <a:extLst>
              <a:ext uri="{FF2B5EF4-FFF2-40B4-BE49-F238E27FC236}">
                <a16:creationId xmlns:a16="http://schemas.microsoft.com/office/drawing/2014/main" id="{A17574CC-C2FC-F179-9D00-6389AD055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50" y="69300"/>
            <a:ext cx="4827155" cy="3359700"/>
          </a:xfrm>
          <a:prstGeom prst="rect">
            <a:avLst/>
          </a:prstGeom>
        </p:spPr>
      </p:pic>
      <p:pic>
        <p:nvPicPr>
          <p:cNvPr id="10" name="Picture 9" descr="A graph with blue dots&#10;&#10;Description automatically generated">
            <a:extLst>
              <a:ext uri="{FF2B5EF4-FFF2-40B4-BE49-F238E27FC236}">
                <a16:creationId xmlns:a16="http://schemas.microsoft.com/office/drawing/2014/main" id="{489B0F2F-1702-BF83-EB80-5D42E2E29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01" y="3336693"/>
            <a:ext cx="4978400" cy="3521307"/>
          </a:xfrm>
          <a:prstGeom prst="rect">
            <a:avLst/>
          </a:prstGeom>
        </p:spPr>
      </p:pic>
      <p:pic>
        <p:nvPicPr>
          <p:cNvPr id="12" name="Picture 11" descr="A graph with green dots&#10;&#10;Description automatically generated">
            <a:extLst>
              <a:ext uri="{FF2B5EF4-FFF2-40B4-BE49-F238E27FC236}">
                <a16:creationId xmlns:a16="http://schemas.microsoft.com/office/drawing/2014/main" id="{37A32B83-7BA6-7CEA-BE2F-447A8A97C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50" y="3484175"/>
            <a:ext cx="4769891" cy="33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40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Goods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454008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9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50.53%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portfolio performs under average in 60-day period, while its performance in long-term, however, is significantly good.</a:t>
            </a:r>
          </a:p>
        </p:txBody>
      </p:sp>
      <p:pic>
        <p:nvPicPr>
          <p:cNvPr id="6" name="Picture 5" descr="A graph with different colored squares&#10;&#10;Description automatically generated">
            <a:extLst>
              <a:ext uri="{FF2B5EF4-FFF2-40B4-BE49-F238E27FC236}">
                <a16:creationId xmlns:a16="http://schemas.microsoft.com/office/drawing/2014/main" id="{3DDE789F-8D3D-2A6F-B67F-58BF69514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50" y="23070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254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720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industrials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441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because: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027746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-3.86%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4.03%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598954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808" y="0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38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784810" y="831927"/>
            <a:ext cx="54562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441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3.06~7.12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137%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20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-3.86%~13.10%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20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132%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-10.34%~17.34%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hart with red dots&#10;&#10;Description automatically generated">
            <a:extLst>
              <a:ext uri="{FF2B5EF4-FFF2-40B4-BE49-F238E27FC236}">
                <a16:creationId xmlns:a16="http://schemas.microsoft.com/office/drawing/2014/main" id="{6D8AEF0E-FED3-ED2D-6D8D-C3CCDB7EB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045" y="1"/>
            <a:ext cx="4881419" cy="3415684"/>
          </a:xfrm>
          <a:prstGeom prst="rect">
            <a:avLst/>
          </a:prstGeom>
        </p:spPr>
      </p:pic>
      <p:pic>
        <p:nvPicPr>
          <p:cNvPr id="10" name="Picture 9" descr="A graph with blue dots&#10;&#10;Description automatically generated">
            <a:extLst>
              <a:ext uri="{FF2B5EF4-FFF2-40B4-BE49-F238E27FC236}">
                <a16:creationId xmlns:a16="http://schemas.microsoft.com/office/drawing/2014/main" id="{7C3736D5-49A1-B8A7-FABF-4A98F994B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86" y="3386472"/>
            <a:ext cx="4881420" cy="3471527"/>
          </a:xfrm>
          <a:prstGeom prst="rect">
            <a:avLst/>
          </a:prstGeom>
        </p:spPr>
      </p:pic>
      <p:pic>
        <p:nvPicPr>
          <p:cNvPr id="12" name="Picture 11" descr="A chart with green dots&#10;&#10;Description automatically generated">
            <a:extLst>
              <a:ext uri="{FF2B5EF4-FFF2-40B4-BE49-F238E27FC236}">
                <a16:creationId xmlns:a16="http://schemas.microsoft.com/office/drawing/2014/main" id="{4B599C7D-12C3-6CF2-50FF-CE93947F34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123" y="3386473"/>
            <a:ext cx="4954574" cy="34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035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393394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20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11.59%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24.74%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44.88%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Filtered Stocks perform very well in all three periods. </a:t>
            </a:r>
          </a:p>
        </p:txBody>
      </p:sp>
      <p:pic>
        <p:nvPicPr>
          <p:cNvPr id="10" name="Picture 9" descr="A graph of stock prices&#10;&#10;Description automatically generated with medium confidence">
            <a:extLst>
              <a:ext uri="{FF2B5EF4-FFF2-40B4-BE49-F238E27FC236}">
                <a16:creationId xmlns:a16="http://schemas.microsoft.com/office/drawing/2014/main" id="{38976861-B42D-D6E1-67FE-17ACB573F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3070"/>
            <a:ext cx="8218714" cy="469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7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4C2DEE-52DD-0DB3-9514-C383CB7C1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1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Best Performing Stocks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C3957C-DE20-87A2-6DC2-FC6AD6EB6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302"/>
            <a:ext cx="10515600" cy="5054320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process, we analyze the performance of stocks basing on 4 metrics: 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Debt/ EBITDA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EPS Yield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FCF Yield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good-performing stock should have low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Debt/ 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high in other 3 metrics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Stocks with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dropped to simplify calculation.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stocks are sorted into four list based on the above metrics.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each list are picked and combined to get a preliminary set.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each stock in the preliminary set goes through a check where if it is among the bottom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on any of the four lists, it should be removed from the set.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stocks remained in the set after being checked is defined as the best performing stocks.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each sector, based on the number of the stocks in the sector and the metrics’ distribution,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chosen to be different pairs of numbers, to get a final investing portfolio with a size between 5 to 20.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in the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sector, </a:t>
            </a: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selected to be </a:t>
            </a: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selected to be </a:t>
            </a:r>
            <a:r>
              <a:rPr lang="en-US" sz="1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while in the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Sector </a:t>
            </a: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sz="1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9FC3CB-5CBD-6CD2-07F6-32FF85148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319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377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services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519367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10.62%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5.59%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22.04%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-13.10%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4.54%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688827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386" y="-235173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41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37669" y="715626"/>
            <a:ext cx="59000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220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3.98~8.63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220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0.00%~10.62%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14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-4.30%~16.14%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14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-13.10%~22.04%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with red dots&#10;&#10;Description automatically generated">
            <a:extLst>
              <a:ext uri="{FF2B5EF4-FFF2-40B4-BE49-F238E27FC236}">
                <a16:creationId xmlns:a16="http://schemas.microsoft.com/office/drawing/2014/main" id="{DE80A896-3A30-0E11-5B3E-D31CB1FFB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431" y="0"/>
            <a:ext cx="4821622" cy="3429000"/>
          </a:xfrm>
          <a:prstGeom prst="rect">
            <a:avLst/>
          </a:prstGeom>
        </p:spPr>
      </p:pic>
      <p:pic>
        <p:nvPicPr>
          <p:cNvPr id="10" name="Picture 9" descr="A graph with blue dots&#10;&#10;Description automatically generated">
            <a:extLst>
              <a:ext uri="{FF2B5EF4-FFF2-40B4-BE49-F238E27FC236}">
                <a16:creationId xmlns:a16="http://schemas.microsoft.com/office/drawing/2014/main" id="{BE9B6F6B-45AF-3056-C02E-0793CF122F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69" y="3283814"/>
            <a:ext cx="4906241" cy="3437661"/>
          </a:xfrm>
          <a:prstGeom prst="rect">
            <a:avLst/>
          </a:prstGeom>
        </p:spPr>
      </p:pic>
      <p:pic>
        <p:nvPicPr>
          <p:cNvPr id="12" name="Picture 11" descr="A graph with green dots&#10;&#10;Description automatically generated">
            <a:extLst>
              <a:ext uri="{FF2B5EF4-FFF2-40B4-BE49-F238E27FC236}">
                <a16:creationId xmlns:a16="http://schemas.microsoft.com/office/drawing/2014/main" id="{8A968626-A9C6-E60A-1821-FB8CB83689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074" y="3376148"/>
            <a:ext cx="482162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541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596654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14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566057" y="2243756"/>
            <a:ext cx="28814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Investment Portfolio performs very good in all three time periods, especially in short terms when the returns it gives is twice of that of S&amp;P 500.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with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BA4D1F6F-5179-4CD7-5499-C7D7FDAAB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36525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970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1057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technology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465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306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477853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14.26%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17.41%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-13.47%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18.43%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-11.07%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2068184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75" y="-155606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44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789549" y="744757"/>
            <a:ext cx="63405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465 stocks with a range of </a:t>
            </a:r>
            <a:r>
              <a:rPr lang="en-US" sz="16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4.82~8.02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32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465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14.26%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210%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-13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.47%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~17.41%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111%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all but stocks are below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357%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-11.07%~18.43%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graph with red dots&#10;&#10;Description automatically generated">
            <a:extLst>
              <a:ext uri="{FF2B5EF4-FFF2-40B4-BE49-F238E27FC236}">
                <a16:creationId xmlns:a16="http://schemas.microsoft.com/office/drawing/2014/main" id="{7194389B-C5A6-4349-B376-1548A77E7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037" y="-22911"/>
            <a:ext cx="4904921" cy="3413825"/>
          </a:xfrm>
          <a:prstGeom prst="rect">
            <a:avLst/>
          </a:prstGeom>
        </p:spPr>
      </p:pic>
      <p:pic>
        <p:nvPicPr>
          <p:cNvPr id="10" name="Picture 9" descr="A chart with green dots&#10;&#10;Description automatically generated">
            <a:extLst>
              <a:ext uri="{FF2B5EF4-FFF2-40B4-BE49-F238E27FC236}">
                <a16:creationId xmlns:a16="http://schemas.microsoft.com/office/drawing/2014/main" id="{C54B44B6-8E22-22FD-B992-3B10BDF4AF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037" y="3414156"/>
            <a:ext cx="4904921" cy="3436736"/>
          </a:xfrm>
          <a:prstGeom prst="rect">
            <a:avLst/>
          </a:prstGeom>
        </p:spPr>
      </p:pic>
      <p:sp>
        <p:nvSpPr>
          <p:cNvPr id="13" name="文本框 2">
            <a:extLst>
              <a:ext uri="{FF2B5EF4-FFF2-40B4-BE49-F238E27FC236}">
                <a16:creationId xmlns:a16="http://schemas.microsoft.com/office/drawing/2014/main" id="{BD8F9406-9F06-A65C-1972-E12FBF82D5C3}"/>
              </a:ext>
            </a:extLst>
          </p:cNvPr>
          <p:cNvSpPr txBox="1"/>
          <p:nvPr/>
        </p:nvSpPr>
        <p:spPr>
          <a:xfrm>
            <a:off x="88144" y="4957528"/>
            <a:ext cx="122570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*KSPI has been removed from the </a:t>
            </a:r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ividend Yield, EPS Yield, and FCF and SONY has been removed from FCF since the numbers are extremely high</a:t>
            </a:r>
          </a:p>
          <a:p>
            <a:endParaRPr lang="en-US" dirty="0"/>
          </a:p>
        </p:txBody>
      </p:sp>
      <p:pic>
        <p:nvPicPr>
          <p:cNvPr id="5" name="图片 4" descr="图表, 散点图&#10;&#10;描述已自动生成">
            <a:extLst>
              <a:ext uri="{FF2B5EF4-FFF2-40B4-BE49-F238E27FC236}">
                <a16:creationId xmlns:a16="http://schemas.microsoft.com/office/drawing/2014/main" id="{FA6E4689-39AA-84DC-A57D-7C04808846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343" y="3396026"/>
            <a:ext cx="4904921" cy="343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569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888845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19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17.13%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73545" y="2243756"/>
            <a:ext cx="26739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Investment Portfolio performs worse than S&amp;P 500 factors in 1-year period, but better in shorter terms. </a:t>
            </a:r>
          </a:p>
        </p:txBody>
      </p:sp>
      <p:pic>
        <p:nvPicPr>
          <p:cNvPr id="6" name="Picture 5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3627EEA8-57FB-9856-0B75-E0832F530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507" y="23070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685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Utilities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utilities sector,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84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lack price data in a long period;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6)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lack EBITDA data; 1 stock paid zero dividend.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739098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8.62%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</a:t>
                      </a:r>
                      <a:r>
                        <a:rPr lang="en-US" altLang="zh-CN" dirty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3.77%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3.76%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11.49%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-17.91%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-2.27%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-3.07%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74685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87" y="-311355"/>
            <a:ext cx="5340180" cy="1256739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Utilities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47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75588" y="628233"/>
            <a:ext cx="60134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84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0.62~7.13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31%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84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0.05%~8.62%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38%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0.60%~11.49%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9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90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-17.91%~10.54%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559A981B-3102-D3BA-0DEB-F11D09689E47}"/>
              </a:ext>
            </a:extLst>
          </p:cNvPr>
          <p:cNvSpPr txBox="1"/>
          <p:nvPr/>
        </p:nvSpPr>
        <p:spPr>
          <a:xfrm>
            <a:off x="-22462" y="5072744"/>
            <a:ext cx="122570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*ENIC and CEPU have been removed from the </a:t>
            </a:r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ividend Yield plot, EPS and FCF Yield plot since their numbers are extremely high</a:t>
            </a:r>
          </a:p>
          <a:p>
            <a:endParaRPr lang="en-US" dirty="0"/>
          </a:p>
        </p:txBody>
      </p:sp>
      <p:pic>
        <p:nvPicPr>
          <p:cNvPr id="5" name="Picture 4" descr="A graph with red dots&#10;&#10;Description automatically generated">
            <a:extLst>
              <a:ext uri="{FF2B5EF4-FFF2-40B4-BE49-F238E27FC236}">
                <a16:creationId xmlns:a16="http://schemas.microsoft.com/office/drawing/2014/main" id="{EDB90131-3B92-02D9-0D87-DE7A0BC99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341" y="-12315"/>
            <a:ext cx="4804099" cy="3411891"/>
          </a:xfrm>
          <a:prstGeom prst="rect">
            <a:avLst/>
          </a:prstGeom>
        </p:spPr>
      </p:pic>
      <p:pic>
        <p:nvPicPr>
          <p:cNvPr id="9" name="Picture 8" descr="A graph with green dots&#10;&#10;Description automatically generated">
            <a:extLst>
              <a:ext uri="{FF2B5EF4-FFF2-40B4-BE49-F238E27FC236}">
                <a16:creationId xmlns:a16="http://schemas.microsoft.com/office/drawing/2014/main" id="{F65C7C28-DDD0-FF52-8984-8357AC51B7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417" y="3429000"/>
            <a:ext cx="4873949" cy="3410457"/>
          </a:xfrm>
          <a:prstGeom prst="rect">
            <a:avLst/>
          </a:prstGeom>
        </p:spPr>
      </p:pic>
      <p:pic>
        <p:nvPicPr>
          <p:cNvPr id="6" name="Picture 5" descr="A graph with blue dots&#10;&#10;Description automatically generated">
            <a:extLst>
              <a:ext uri="{FF2B5EF4-FFF2-40B4-BE49-F238E27FC236}">
                <a16:creationId xmlns:a16="http://schemas.microsoft.com/office/drawing/2014/main" id="{A543E313-D1A6-E512-637C-E3F9C9D2AA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40" y="3377959"/>
            <a:ext cx="4873949" cy="346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39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Utilities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610798"/>
              </p:ext>
            </p:extLst>
          </p:nvPr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9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10.26%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689324" y="1990725"/>
            <a:ext cx="26739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Filtered Investment Portfolio performs worse than S&amp;P 500 factors in 60-day and 1-year period, especially in  60-day when the returns fail to get positive.</a:t>
            </a:r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8BD43E5E-2C5C-B9D5-601A-5E8DC25FA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286" y="0"/>
            <a:ext cx="8063592" cy="460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3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4481565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Materials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Basic materials sector, </a:t>
            </a:r>
            <a:r>
              <a:rPr lang="en-US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 lacks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231505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-3.24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7.35%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r>
                        <a:rPr lang="en-US" altLang="zh-CN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2.03%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1.64%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16.41%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7.15%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5.22%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4.95%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22.98%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14.98%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4.34%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921206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4DD6-4C6D-6797-54A7-641E249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58" y="-229643"/>
            <a:ext cx="5340180" cy="125673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Materials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62F6-FE19-77D5-D09F-545BB12D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6</a:t>
            </a:fld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C0DC14-22AE-28FC-6105-63DA84AC0217}"/>
              </a:ext>
            </a:extLst>
          </p:cNvPr>
          <p:cNvSpPr txBox="1"/>
          <p:nvPr/>
        </p:nvSpPr>
        <p:spPr>
          <a:xfrm>
            <a:off x="532563" y="706529"/>
            <a:ext cx="545625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best-performing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Debt/EBITDA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with a range of      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3.24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6.44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(negative exist because of negative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EBITDA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best-performing stocks have a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Dividend Yield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15%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all 225 stocks with a range of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7.35%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but one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EPS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b="1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7.15%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16.41%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18 stocks have </a:t>
            </a:r>
            <a:r>
              <a:rPr lang="en-US" sz="16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FCF Yields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r>
              <a:rPr lang="en-US" altLang="zh-CN" sz="1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compared to all stocks in 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14.98%</a:t>
            </a:r>
            <a:r>
              <a:rPr lang="en-US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sz="16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22.98%</a:t>
            </a:r>
            <a:endParaRPr lang="en-US" sz="16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aph with red dots&#10;&#10;Description automatically generated">
            <a:extLst>
              <a:ext uri="{FF2B5EF4-FFF2-40B4-BE49-F238E27FC236}">
                <a16:creationId xmlns:a16="http://schemas.microsoft.com/office/drawing/2014/main" id="{A4DD1E16-B896-3625-39D2-7DC2E1F3D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640" y="3526"/>
            <a:ext cx="4800679" cy="3314754"/>
          </a:xfrm>
          <a:prstGeom prst="rect">
            <a:avLst/>
          </a:prstGeom>
        </p:spPr>
      </p:pic>
      <p:pic>
        <p:nvPicPr>
          <p:cNvPr id="7" name="Picture 6" descr="A graph with blue dots&#10;&#10;Description automatically generated">
            <a:extLst>
              <a:ext uri="{FF2B5EF4-FFF2-40B4-BE49-F238E27FC236}">
                <a16:creationId xmlns:a16="http://schemas.microsoft.com/office/drawing/2014/main" id="{E5393DCC-033B-12A3-B00D-C7DEED1E4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32526"/>
            <a:ext cx="4816664" cy="3425474"/>
          </a:xfrm>
          <a:prstGeom prst="rect">
            <a:avLst/>
          </a:prstGeom>
        </p:spPr>
      </p:pic>
      <p:pic>
        <p:nvPicPr>
          <p:cNvPr id="10" name="Picture 9" descr="A chart with green dots&#10;&#10;Description automatically generated">
            <a:extLst>
              <a:ext uri="{FF2B5EF4-FFF2-40B4-BE49-F238E27FC236}">
                <a16:creationId xmlns:a16="http://schemas.microsoft.com/office/drawing/2014/main" id="{C9A2EC89-FBF4-5912-C3B9-3FA067137B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804" y="3429000"/>
            <a:ext cx="4816663" cy="342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50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A48E-A1FB-F557-5215-DA9A8868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45" y="460375"/>
            <a:ext cx="3244273" cy="1325563"/>
          </a:xfrm>
        </p:spPr>
        <p:txBody>
          <a:bodyPr>
            <a:noAutofit/>
          </a:bodyPr>
          <a:lstStyle/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Basic Materials Sector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7C783D-743F-D935-9EEE-5D0CD4DD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BF910C2-59FD-AC54-4539-AE69F04134B5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4867275"/>
          <a:ext cx="101345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055">
                  <a:extLst>
                    <a:ext uri="{9D8B030D-6E8A-4147-A177-3AD203B41FA5}">
                      <a16:colId xmlns:a16="http://schemas.microsoft.com/office/drawing/2014/main" val="1210202032"/>
                    </a:ext>
                  </a:extLst>
                </a:gridCol>
                <a:gridCol w="1764145">
                  <a:extLst>
                    <a:ext uri="{9D8B030D-6E8A-4147-A177-3AD203B41FA5}">
                      <a16:colId xmlns:a16="http://schemas.microsoft.com/office/drawing/2014/main" val="1923971586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1955842763"/>
                    </a:ext>
                  </a:extLst>
                </a:gridCol>
                <a:gridCol w="1745672">
                  <a:extLst>
                    <a:ext uri="{9D8B030D-6E8A-4147-A177-3AD203B41FA5}">
                      <a16:colId xmlns:a16="http://schemas.microsoft.com/office/drawing/2014/main" val="2144176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18 Filtered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Positive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20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Stocks with Returns Higher than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0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Average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28.21%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18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Returns of S&amp;P 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91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40111BF-6605-52AF-4BD6-6F77F1A4DF25}"/>
              </a:ext>
            </a:extLst>
          </p:cNvPr>
          <p:cNvSpPr txBox="1"/>
          <p:nvPr/>
        </p:nvSpPr>
        <p:spPr>
          <a:xfrm>
            <a:off x="780472" y="1933575"/>
            <a:ext cx="26739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Filtered Stocks have above-average returns rate in 60-day, 120-day and 1-year sector, higher than that of S&amp;P 500 factors.</a:t>
            </a:r>
          </a:p>
        </p:txBody>
      </p:sp>
      <p:pic>
        <p:nvPicPr>
          <p:cNvPr id="10" name="内容占位符 9" descr="图表, 瀑布图&#10;&#10;描述已自动生成">
            <a:extLst>
              <a:ext uri="{FF2B5EF4-FFF2-40B4-BE49-F238E27FC236}">
                <a16:creationId xmlns:a16="http://schemas.microsoft.com/office/drawing/2014/main" id="{331F57BA-B42E-7327-9A25-61967C5B4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271" y="0"/>
            <a:ext cx="8517729" cy="4867275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2BE60D5-A064-FF15-B731-3DDB4EEE3722}"/>
              </a:ext>
            </a:extLst>
          </p:cNvPr>
          <p:cNvSpPr txBox="1"/>
          <p:nvPr/>
        </p:nvSpPr>
        <p:spPr>
          <a:xfrm>
            <a:off x="773545" y="4282500"/>
            <a:ext cx="3020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*The Returns are calculated simply by change in stock prices.</a:t>
            </a:r>
          </a:p>
        </p:txBody>
      </p:sp>
    </p:spTree>
    <p:extLst>
      <p:ext uri="{BB962C8B-B14F-4D97-AF65-F5344CB8AC3E}">
        <p14:creationId xmlns:p14="http://schemas.microsoft.com/office/powerpoint/2010/main" val="8233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图表, 折线图&#10;&#10;描述已自动生成">
            <a:extLst>
              <a:ext uri="{FF2B5EF4-FFF2-40B4-BE49-F238E27FC236}">
                <a16:creationId xmlns:a16="http://schemas.microsoft.com/office/drawing/2014/main" id="{E40DDDCD-749B-4EA5-34A8-3DA9EFD32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450" y="0"/>
            <a:ext cx="7613550" cy="609826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13ECB3-F192-663F-F48D-DF23377DE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8</a:t>
            </a:fld>
            <a:endParaRPr 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E9633C4E-6E25-DEE8-2CD6-9966687B0B57}"/>
              </a:ext>
            </a:extLst>
          </p:cNvPr>
          <p:cNvSpPr txBox="1">
            <a:spLocks/>
          </p:cNvSpPr>
          <p:nvPr/>
        </p:nvSpPr>
        <p:spPr>
          <a:xfrm>
            <a:off x="743400" y="540762"/>
            <a:ext cx="32442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Filtered Stocks in Basic Materials Sector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2281526-40D9-85C4-D839-B5191D5C4B69}"/>
              </a:ext>
            </a:extLst>
          </p:cNvPr>
          <p:cNvSpPr txBox="1"/>
          <p:nvPr/>
        </p:nvSpPr>
        <p:spPr>
          <a:xfrm>
            <a:off x="422031" y="2292623"/>
            <a:ext cx="33862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1-year period starting from June 2023, the portfolio in Basic Materials had returns significantly higher than average in the first half year but got overlapped in the last few months.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Standard deviation of the returns of the portfolio is 0.065.</a:t>
            </a:r>
          </a:p>
        </p:txBody>
      </p:sp>
    </p:spTree>
    <p:extLst>
      <p:ext uri="{BB962C8B-B14F-4D97-AF65-F5344CB8AC3E}">
        <p14:creationId xmlns:p14="http://schemas.microsoft.com/office/powerpoint/2010/main" val="1943278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F15D-1872-395C-E2DB-563AEECC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25" y="136525"/>
            <a:ext cx="5667271" cy="135063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Services S</a:t>
            </a:r>
            <a:r>
              <a:rPr lang="en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ecto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C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B12C-1C07-666B-1D0E-981D3D03A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74" y="1157340"/>
            <a:ext cx="7063992" cy="26975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all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in communication services sector, </a:t>
            </a:r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147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which move forward to analysis process. Other stocks are dropped because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EPS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price data in a long period;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debt data;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shares data;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EBITDA data; 7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paid zero dividend; 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stocks lack FCF data.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eliminating outliers in the stocks by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IQR method with sensitivity = 1.5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 may drop out some best-performing stocks), the stocks in Financial Services sector have the following distribution: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F373-9047-9757-03B2-1D3BACC8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30BF4-7B44-4B4D-9799-7C2B90B3FD94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3ECAF-86C0-3B9C-5CA0-9A80F5FB0A32}"/>
              </a:ext>
            </a:extLst>
          </p:cNvPr>
          <p:cNvSpPr txBox="1"/>
          <p:nvPr/>
        </p:nvSpPr>
        <p:spPr>
          <a:xfrm>
            <a:off x="7358743" y="607106"/>
            <a:ext cx="530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E657311-A860-4879-598C-EEEAA788E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510185"/>
              </p:ext>
            </p:extLst>
          </p:nvPr>
        </p:nvGraphicFramePr>
        <p:xfrm>
          <a:off x="844061" y="4088584"/>
          <a:ext cx="839149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98">
                  <a:extLst>
                    <a:ext uri="{9D8B030D-6E8A-4147-A177-3AD203B41FA5}">
                      <a16:colId xmlns:a16="http://schemas.microsoft.com/office/drawing/2014/main" val="193524710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3326805715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247847394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524813708"/>
                    </a:ext>
                  </a:extLst>
                </a:gridCol>
                <a:gridCol w="1678298">
                  <a:extLst>
                    <a:ext uri="{9D8B030D-6E8A-4147-A177-3AD203B41FA5}">
                      <a16:colId xmlns:a16="http://schemas.microsoft.com/office/drawing/2014/main" val="2896350244"/>
                    </a:ext>
                  </a:extLst>
                </a:gridCol>
              </a:tblGrid>
              <a:tr h="29668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Debt/EBITDA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4.13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7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Dividend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35.66%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r>
                        <a:rPr lang="en-US" altLang="zh-CN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6.44%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3.28%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EPS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22.37%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altLang="zh-CN" dirty="0"/>
                        <a:t>22.52%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3.20%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3.93%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008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FCF Yield 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48.80%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-30.11%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7.99%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7.48%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1360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5B1F10-8EC1-0702-8BF4-12E518900570}"/>
              </a:ext>
            </a:extLst>
          </p:cNvPr>
          <p:cNvSpPr txBox="1"/>
          <p:nvPr/>
        </p:nvSpPr>
        <p:spPr>
          <a:xfrm>
            <a:off x="8105671" y="3182547"/>
            <a:ext cx="3256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for Best-performing Filter:</a:t>
            </a:r>
          </a:p>
          <a:p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Size of Portfolio =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14928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7655</TotalTime>
  <Words>6285</Words>
  <Application>Microsoft Office PowerPoint</Application>
  <PresentationFormat>宽屏</PresentationFormat>
  <Paragraphs>1151</Paragraphs>
  <Slides>48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4" baseType="lpstr">
      <vt:lpstr>Aptos</vt:lpstr>
      <vt:lpstr>Aptos Display</vt:lpstr>
      <vt:lpstr>Aptos Narrow</vt:lpstr>
      <vt:lpstr>Arial</vt:lpstr>
      <vt:lpstr>Times New Roman</vt:lpstr>
      <vt:lpstr>Office 主题​​</vt:lpstr>
      <vt:lpstr>PowerPoint 演示文稿</vt:lpstr>
      <vt:lpstr>Summary of Sectors Under Study</vt:lpstr>
      <vt:lpstr>Summary of Portfolios’ Returns</vt:lpstr>
      <vt:lpstr>Definition of Best Performing Stocks</vt:lpstr>
      <vt:lpstr>Basic Materials Sector</vt:lpstr>
      <vt:lpstr>Basic Materials Sector </vt:lpstr>
      <vt:lpstr>Performance of Filtered Stocks in Basic Materials Sector</vt:lpstr>
      <vt:lpstr>PowerPoint 演示文稿</vt:lpstr>
      <vt:lpstr>Communication Services Sector</vt:lpstr>
      <vt:lpstr>Communication Services Sector </vt:lpstr>
      <vt:lpstr>Performance of Filtered Stocks in Communication Services Sector</vt:lpstr>
      <vt:lpstr>PowerPoint 演示文稿</vt:lpstr>
      <vt:lpstr>Conglomerates Sector</vt:lpstr>
      <vt:lpstr>Conglomerates Sector </vt:lpstr>
      <vt:lpstr>Performance of Filtered Stocks in Conglomerates Sector</vt:lpstr>
      <vt:lpstr>Consumer Cyclical Sector</vt:lpstr>
      <vt:lpstr>Consumer Cyclical Sector </vt:lpstr>
      <vt:lpstr>Performance of Filtered Stocks in Consumer Cyclical Sector</vt:lpstr>
      <vt:lpstr>Consumer Defensive Sector</vt:lpstr>
      <vt:lpstr>Consumer Defensive Sector </vt:lpstr>
      <vt:lpstr>Performance of Filtered Stocks in Consumer Defensive Sector</vt:lpstr>
      <vt:lpstr>Consumer Goods Sector</vt:lpstr>
      <vt:lpstr>Consumer Goods Sector </vt:lpstr>
      <vt:lpstr>Performance of Filtered Stocks in Consumer Goods Sector</vt:lpstr>
      <vt:lpstr>PowerPoint 演示文稿</vt:lpstr>
      <vt:lpstr>PowerPoint 演示文稿</vt:lpstr>
      <vt:lpstr>PowerPoint 演示文稿</vt:lpstr>
      <vt:lpstr>Financial Services Sector</vt:lpstr>
      <vt:lpstr>Financial Services Sector </vt:lpstr>
      <vt:lpstr>Performance of Filtered Stocks in Financial Service Sector</vt:lpstr>
      <vt:lpstr>Healthcare Sector</vt:lpstr>
      <vt:lpstr>Healthcare Sector </vt:lpstr>
      <vt:lpstr>Performance of Filtered Stocks in Healthcare Sector</vt:lpstr>
      <vt:lpstr>Industrial Goods Sector</vt:lpstr>
      <vt:lpstr>Industrial Goods Sector </vt:lpstr>
      <vt:lpstr>Performance of Filtered Stocks in Industrial Goods Sector</vt:lpstr>
      <vt:lpstr>Industrials Sector</vt:lpstr>
      <vt:lpstr>Industrials Sector </vt:lpstr>
      <vt:lpstr>Performance of Filtered Stocks in Industrials Sector</vt:lpstr>
      <vt:lpstr>Services Sector</vt:lpstr>
      <vt:lpstr>Services Sector </vt:lpstr>
      <vt:lpstr>Performance of Filtered Stocks in Services Sector</vt:lpstr>
      <vt:lpstr>Technology Sector</vt:lpstr>
      <vt:lpstr>Technology Sector </vt:lpstr>
      <vt:lpstr>Performance of Filtered Stocks in Technology Sector</vt:lpstr>
      <vt:lpstr>Utilities Sector</vt:lpstr>
      <vt:lpstr>Utilities Sector </vt:lpstr>
      <vt:lpstr>Performance of Filtered Stocks in Utilities Sector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Stocks Analysis</dc:title>
  <dc:creator>Altman Ma</dc:creator>
  <cp:lastModifiedBy>Altman Ma</cp:lastModifiedBy>
  <cp:revision>128</cp:revision>
  <dcterms:created xsi:type="dcterms:W3CDTF">2024-06-14T07:35:29Z</dcterms:created>
  <dcterms:modified xsi:type="dcterms:W3CDTF">2024-06-27T18:42:48Z</dcterms:modified>
</cp:coreProperties>
</file>

<file path=docProps/thumbnail.jpeg>
</file>